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ti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1"/>
  </p:notesMasterIdLst>
  <p:handoutMasterIdLst>
    <p:handoutMasterId r:id="rId12"/>
  </p:handoutMasterIdLst>
  <p:sldIdLst>
    <p:sldId id="256" r:id="rId2"/>
    <p:sldId id="312" r:id="rId3"/>
    <p:sldId id="319" r:id="rId4"/>
    <p:sldId id="324" r:id="rId5"/>
    <p:sldId id="339" r:id="rId6"/>
    <p:sldId id="344" r:id="rId7"/>
    <p:sldId id="340" r:id="rId8"/>
    <p:sldId id="345" r:id="rId9"/>
    <p:sldId id="335" r:id="rId10"/>
  </p:sldIdLst>
  <p:sldSz cx="12192000" cy="6858000"/>
  <p:notesSz cx="6858000" cy="9144000"/>
  <p:embeddedFontLst>
    <p:embeddedFont>
      <p:font typeface="Yu Gothic UI Semibold" panose="020B0700000000000000" pitchFamily="34" charset="-128"/>
      <p:bold r:id="rId13"/>
    </p:embeddedFon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Calibri Light" panose="020F0302020204030204" pitchFamily="34" charset="0"/>
      <p:regular r:id="rId18"/>
      <p:italic r:id="rId19"/>
    </p:embeddedFont>
    <p:embeddedFont>
      <p:font typeface="Helvetica" panose="020B0604020202020204" pitchFamily="34" charset="0"/>
      <p:regular r:id="rId20"/>
      <p:bold r:id="rId21"/>
      <p:italic r:id="rId22"/>
      <p:boldItalic r:id="rId23"/>
    </p:embeddedFont>
    <p:embeddedFont>
      <p:font typeface="Qanelas Bold" panose="00000800000000000000" charset="-52"/>
      <p:bold r:id="rId24"/>
    </p:embeddedFont>
    <p:embeddedFont>
      <p:font typeface="Qanelas ExtraBold" panose="00000900000000000000" charset="-52"/>
      <p:bold r:id="rId25"/>
    </p:embeddedFont>
    <p:embeddedFont>
      <p:font typeface="Qanelas Heavy" panose="00000A00000000000000" charset="-52"/>
      <p:bold r:id="rId26"/>
    </p:embeddedFont>
    <p:embeddedFont>
      <p:font typeface="Qanelas Light" panose="00000400000000000000" charset="-52"/>
      <p:regular r:id="rId27"/>
    </p:embeddedFont>
    <p:embeddedFont>
      <p:font typeface="Qanelas Medium" panose="00000600000000000000" charset="-52"/>
      <p:regular r:id="rId28"/>
    </p:embeddedFont>
    <p:embeddedFont>
      <p:font typeface="Qanelas SemiBold" panose="00000700000000000000" charset="-52"/>
      <p:bold r:id="rId29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8B15"/>
    <a:srgbClr val="FBBA38"/>
    <a:srgbClr val="E68900"/>
    <a:srgbClr val="F2DB2E"/>
    <a:srgbClr val="FBB635"/>
    <a:srgbClr val="33CDFF"/>
    <a:srgbClr val="0288D1"/>
    <a:srgbClr val="202832"/>
    <a:srgbClr val="F86484"/>
    <a:srgbClr val="A7D73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E8034E78-7F5D-4C2E-B375-FC64B27BC917}" styleName="Темный стиль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Темный стиль 1 — акцент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FD4443E-F989-4FC4-A0C8-D5A2AF1F390B}" styleName="Темный стиль 1 — акцент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Темный стиль 1 — акцент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F5AB1C69-6EDB-4FF4-983F-18BD219EF322}" styleName="Средний стиль 2 — акцент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Средний стиль 2 — акцент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Средний стиль 2 — акцент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3459" autoAdjust="0"/>
    <p:restoredTop sz="96370" autoAdjust="0"/>
  </p:normalViewPr>
  <p:slideViewPr>
    <p:cSldViewPr snapToGrid="0">
      <p:cViewPr varScale="1">
        <p:scale>
          <a:sx n="86" d="100"/>
          <a:sy n="86" d="100"/>
        </p:scale>
        <p:origin x="173" y="7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288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font" Target="fonts/font14.fntdata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font" Target="fonts/font1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font" Target="fonts/font12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font" Target="fonts/font16.fntdata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font" Target="fonts/font15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9B1D8974-5054-46BD-893F-9DDBFB5894F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398A4D1B-7CDD-497D-B208-AAA93C112A7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835EAD-60F5-4F61-87BA-1A821EE955D1}" type="datetimeFigureOut">
              <a:rPr lang="ru-RU" smtClean="0"/>
              <a:pPr/>
              <a:t>09.03.2019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87735C15-D721-4DF4-B50D-1135AE85B3F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06F00DD7-A257-41B3-B213-C211B186DF0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1A7024-6AB5-4512-AA20-B5167D6F8B28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79387794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E093A6-CE26-447A-9A0A-1D07AC59F3E7}" type="datetimeFigureOut">
              <a:rPr lang="ru-RU" smtClean="0"/>
              <a:pPr/>
              <a:t>09.03.2019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16A75E-E4AE-40D4-9A29-53F88D3EA49A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7804949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25944-7A3E-4985-A42F-06186917749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391328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25944-7A3E-4985-A42F-06186917749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758560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25944-7A3E-4985-A42F-06186917749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00685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25944-7A3E-4985-A42F-06186917749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134457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2" y="1709743"/>
            <a:ext cx="10515601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2" y="4589467"/>
            <a:ext cx="10515601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25944-7A3E-4985-A42F-06186917749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034832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1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1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25944-7A3E-4985-A42F-06186917749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908131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9" y="365128"/>
            <a:ext cx="10515601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92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92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25944-7A3E-4985-A42F-06186917749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102587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25944-7A3E-4985-A42F-06186917749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778603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25944-7A3E-4985-A42F-06186917749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290246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90" y="457200"/>
            <a:ext cx="393223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9" y="987428"/>
            <a:ext cx="6172201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90" y="2057401"/>
            <a:ext cx="3932239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25944-7A3E-4985-A42F-06186917749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834784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90" y="457200"/>
            <a:ext cx="393223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9" y="987428"/>
            <a:ext cx="6172201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90" y="2057401"/>
            <a:ext cx="3932239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25944-7A3E-4985-A42F-06186917749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540507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100000">
              <a:schemeClr val="tx2">
                <a:lumMod val="50000"/>
              </a:schemeClr>
            </a:gs>
          </a:gsLst>
          <a:lin ang="18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2" y="365128"/>
            <a:ext cx="1051560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2" y="1825625"/>
            <a:ext cx="1051560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1" y="635635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4" y="6356355"/>
            <a:ext cx="41148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1" y="635635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125944-7A3E-4985-A42F-06186917749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533650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BBA38"/>
            </a:gs>
            <a:gs pos="100000">
              <a:srgbClr val="FBBA38"/>
            </a:gs>
          </a:gsLst>
          <a:lin ang="18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64E0003-1178-4647-8C7C-E57B593F5D7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646193"/>
            <a:ext cx="12192000" cy="813556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56369" y="1295787"/>
            <a:ext cx="5234831" cy="697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4800" b="1" dirty="0">
                <a:solidFill>
                  <a:schemeClr val="bg1"/>
                </a:solidFill>
                <a:latin typeface="Qanelas Heavy" panose="00000A00000000000000" pitchFamily="50" charset="-52"/>
              </a:rPr>
              <a:t>It’s Time!</a:t>
            </a:r>
            <a:endParaRPr lang="ru-RU" sz="4800" b="1" dirty="0">
              <a:solidFill>
                <a:schemeClr val="bg1"/>
              </a:solidFill>
              <a:latin typeface="Qanelas Heavy" panose="00000A00000000000000" pitchFamily="50" charset="-5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14868A1-1417-4E87-B660-752C0A34518E}"/>
              </a:ext>
            </a:extLst>
          </p:cNvPr>
          <p:cNvSpPr txBox="1"/>
          <p:nvPr/>
        </p:nvSpPr>
        <p:spPr>
          <a:xfrm>
            <a:off x="556369" y="5669122"/>
            <a:ext cx="34494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Qanelas Heavy" panose="00000A00000000000000" charset="-52"/>
              </a:rPr>
              <a:t>ТИМОФЕЙ КАТКОВ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36B5B8C-2761-4141-9438-7C9A691ACD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64349" y="1993413"/>
            <a:ext cx="2871173" cy="2871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903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FBBA38"/>
            </a:gs>
            <a:gs pos="0">
              <a:srgbClr val="F08B15"/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E3F45494-3DB0-4DE2-BA89-081AF05358BE}"/>
              </a:ext>
            </a:extLst>
          </p:cNvPr>
          <p:cNvSpPr/>
          <p:nvPr/>
        </p:nvSpPr>
        <p:spPr>
          <a:xfrm>
            <a:off x="1811113" y="1786871"/>
            <a:ext cx="4532493" cy="834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ru-RU" sz="2000" dirty="0">
                <a:latin typeface="Qanelas Bold" panose="00000800000000000000" pitchFamily="50" charset="-52"/>
              </a:rPr>
              <a:t>В современной жизни важно правильно распределять время на свои дела</a:t>
            </a:r>
          </a:p>
        </p:txBody>
      </p:sp>
      <p:sp>
        <p:nvSpPr>
          <p:cNvPr id="14" name="Заголовок 1">
            <a:extLst>
              <a:ext uri="{FF2B5EF4-FFF2-40B4-BE49-F238E27FC236}">
                <a16:creationId xmlns:a16="http://schemas.microsoft.com/office/drawing/2014/main" id="{D382C58F-79F7-4C68-97B9-5D837FC3A3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108" y="717488"/>
            <a:ext cx="5902002" cy="353593"/>
          </a:xfrm>
        </p:spPr>
        <p:txBody>
          <a:bodyPr>
            <a:noAutofit/>
          </a:bodyPr>
          <a:lstStyle/>
          <a:p>
            <a:pPr>
              <a:lnSpc>
                <a:spcPct val="70000"/>
              </a:lnSpc>
            </a:pPr>
            <a:r>
              <a:rPr lang="ru-RU" sz="3600" dirty="0">
                <a:latin typeface="Qanelas Heavy" panose="00000A00000000000000" pitchFamily="50" charset="-52"/>
              </a:rPr>
              <a:t>ВВЕДЕНИЕ</a:t>
            </a:r>
          </a:p>
        </p:txBody>
      </p:sp>
      <p:pic>
        <p:nvPicPr>
          <p:cNvPr id="5" name="Рисунок 4" descr="Бег">
            <a:extLst>
              <a:ext uri="{FF2B5EF4-FFF2-40B4-BE49-F238E27FC236}">
                <a16:creationId xmlns:a16="http://schemas.microsoft.com/office/drawing/2014/main" id="{95559ABA-C168-48DD-A3DB-33393C349D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1261339">
            <a:off x="6468862" y="528171"/>
            <a:ext cx="5706261" cy="5706261"/>
          </a:xfrm>
          <a:prstGeom prst="rect">
            <a:avLst/>
          </a:prstGeom>
        </p:spPr>
      </p:pic>
      <p:pic>
        <p:nvPicPr>
          <p:cNvPr id="8" name="Рисунок 7" descr="Открытая книга">
            <a:extLst>
              <a:ext uri="{FF2B5EF4-FFF2-40B4-BE49-F238E27FC236}">
                <a16:creationId xmlns:a16="http://schemas.microsoft.com/office/drawing/2014/main" id="{E095743F-A182-4A4B-97F8-81F4DD1FBA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5108" y="3129968"/>
            <a:ext cx="914400" cy="914400"/>
          </a:xfrm>
          <a:prstGeom prst="rect">
            <a:avLst/>
          </a:prstGeom>
        </p:spPr>
      </p:pic>
      <p:pic>
        <p:nvPicPr>
          <p:cNvPr id="12" name="Рисунок 11" descr="Смартфон">
            <a:extLst>
              <a:ext uri="{FF2B5EF4-FFF2-40B4-BE49-F238E27FC236}">
                <a16:creationId xmlns:a16="http://schemas.microsoft.com/office/drawing/2014/main" id="{2CA6E598-0327-41AD-886B-BC551AE31F0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15108" y="4526105"/>
            <a:ext cx="914400" cy="9144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29825E3-60E6-435F-B58F-9D50D039406A}"/>
              </a:ext>
            </a:extLst>
          </p:cNvPr>
          <p:cNvSpPr txBox="1"/>
          <p:nvPr/>
        </p:nvSpPr>
        <p:spPr>
          <a:xfrm>
            <a:off x="1811113" y="3129968"/>
            <a:ext cx="4309193" cy="7605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ru-RU" dirty="0">
                <a:latin typeface="Qanelas Bold" panose="00000800000000000000" pitchFamily="50" charset="-52"/>
              </a:rPr>
              <a:t>Раньше люди использовали бумажные</a:t>
            </a:r>
          </a:p>
          <a:p>
            <a:pPr>
              <a:lnSpc>
                <a:spcPct val="80000"/>
              </a:lnSpc>
            </a:pPr>
            <a:r>
              <a:rPr lang="ru-RU" dirty="0">
                <a:latin typeface="Qanelas Bold" panose="00000800000000000000" pitchFamily="50" charset="-52"/>
              </a:rPr>
              <a:t> календари и дневники для контроля</a:t>
            </a:r>
          </a:p>
          <a:p>
            <a:pPr>
              <a:lnSpc>
                <a:spcPct val="80000"/>
              </a:lnSpc>
            </a:pPr>
            <a:r>
              <a:rPr lang="ru-RU" dirty="0">
                <a:latin typeface="Qanelas Bold" panose="00000800000000000000" pitchFamily="50" charset="-52"/>
              </a:rPr>
              <a:t> своего времени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7F16208-17C3-4969-9378-330FF5C59BF2}"/>
              </a:ext>
            </a:extLst>
          </p:cNvPr>
          <p:cNvSpPr txBox="1"/>
          <p:nvPr/>
        </p:nvSpPr>
        <p:spPr>
          <a:xfrm>
            <a:off x="1811113" y="4526105"/>
            <a:ext cx="3520516" cy="5389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ru-RU" dirty="0">
                <a:latin typeface="Qanelas Bold" panose="00000800000000000000" pitchFamily="50" charset="-52"/>
              </a:rPr>
              <a:t>Современный мир предлагает </a:t>
            </a:r>
          </a:p>
          <a:p>
            <a:pPr>
              <a:lnSpc>
                <a:spcPct val="80000"/>
              </a:lnSpc>
            </a:pPr>
            <a:r>
              <a:rPr lang="ru-RU" dirty="0">
                <a:latin typeface="Qanelas Bold" panose="00000800000000000000" pitchFamily="50" charset="-52"/>
              </a:rPr>
              <a:t>новые инструменты</a:t>
            </a:r>
          </a:p>
        </p:txBody>
      </p:sp>
      <p:pic>
        <p:nvPicPr>
          <p:cNvPr id="17" name="Рисунок 16" descr="Попасть в яблочко">
            <a:extLst>
              <a:ext uri="{FF2B5EF4-FFF2-40B4-BE49-F238E27FC236}">
                <a16:creationId xmlns:a16="http://schemas.microsoft.com/office/drawing/2014/main" id="{C7E505CB-DCAF-4930-8598-F6902591A37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15108" y="168584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412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Прямоугольник 52">
            <a:extLst>
              <a:ext uri="{FF2B5EF4-FFF2-40B4-BE49-F238E27FC236}">
                <a16:creationId xmlns:a16="http://schemas.microsoft.com/office/drawing/2014/main" id="{BE98E770-0E6D-48FA-94FE-886874EB6363}"/>
              </a:ext>
            </a:extLst>
          </p:cNvPr>
          <p:cNvSpPr/>
          <p:nvPr/>
        </p:nvSpPr>
        <p:spPr>
          <a:xfrm>
            <a:off x="730945" y="1420254"/>
            <a:ext cx="74319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Qanelas Medium" panose="00000600000000000000" pitchFamily="50" charset="-52"/>
              </a:rPr>
              <a:t>Современные инструменты иногда не эффективны</a:t>
            </a:r>
          </a:p>
        </p:txBody>
      </p:sp>
      <p:sp>
        <p:nvSpPr>
          <p:cNvPr id="19" name="Заголовок 1">
            <a:extLst>
              <a:ext uri="{FF2B5EF4-FFF2-40B4-BE49-F238E27FC236}">
                <a16:creationId xmlns:a16="http://schemas.microsoft.com/office/drawing/2014/main" id="{C1EFE0C0-50F6-438C-AC5F-7CBFF2BA9BBA}"/>
              </a:ext>
            </a:extLst>
          </p:cNvPr>
          <p:cNvSpPr txBox="1">
            <a:spLocks/>
          </p:cNvSpPr>
          <p:nvPr/>
        </p:nvSpPr>
        <p:spPr>
          <a:xfrm>
            <a:off x="715108" y="717488"/>
            <a:ext cx="6560763" cy="3535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70000"/>
              </a:lnSpc>
            </a:pPr>
            <a:r>
              <a:rPr lang="ru-RU" sz="3600" dirty="0">
                <a:solidFill>
                  <a:schemeClr val="bg1"/>
                </a:solidFill>
                <a:latin typeface="Qanelas Heavy" panose="00000A00000000000000" pitchFamily="50" charset="-52"/>
              </a:rPr>
              <a:t>ПРОБЛЕМА</a:t>
            </a: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183CDED8-2B22-4AC3-B706-FB02289B59C6}"/>
              </a:ext>
            </a:extLst>
          </p:cNvPr>
          <p:cNvSpPr/>
          <p:nvPr/>
        </p:nvSpPr>
        <p:spPr>
          <a:xfrm>
            <a:off x="801156" y="2589197"/>
            <a:ext cx="5576004" cy="37330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7165" indent="-347165">
              <a:lnSpc>
                <a:spcPct val="80000"/>
              </a:lnSpc>
              <a:spcAft>
                <a:spcPts val="2600"/>
              </a:spcAft>
              <a:buFont typeface="Arial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Qanelas Bold" panose="00000800000000000000" pitchFamily="50" charset="-52"/>
                <a:ea typeface="Helvetica Light" charset="0"/>
                <a:cs typeface="Helvetica Light" charset="0"/>
              </a:rPr>
              <a:t>Бумажный дневник не мобилен</a:t>
            </a:r>
          </a:p>
          <a:p>
            <a:pPr marL="347165" indent="-347165">
              <a:lnSpc>
                <a:spcPct val="80000"/>
              </a:lnSpc>
              <a:spcAft>
                <a:spcPts val="2600"/>
              </a:spcAft>
              <a:buFont typeface="Arial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Qanelas Bold" panose="00000800000000000000" pitchFamily="50" charset="-52"/>
                <a:ea typeface="Helvetica Light" charset="0"/>
                <a:cs typeface="Helvetica Light" charset="0"/>
              </a:rPr>
              <a:t>Приложения не всегда имеют хороший интерфейс для управления</a:t>
            </a:r>
          </a:p>
          <a:p>
            <a:pPr marL="347165" indent="-347165">
              <a:lnSpc>
                <a:spcPct val="80000"/>
              </a:lnSpc>
              <a:spcAft>
                <a:spcPts val="2600"/>
              </a:spcAft>
              <a:buFont typeface="Arial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Qanelas Bold" panose="00000800000000000000" pitchFamily="50" charset="-52"/>
                <a:ea typeface="Helvetica Light" charset="0"/>
                <a:cs typeface="Helvetica Light" charset="0"/>
              </a:rPr>
              <a:t>Разные приложения реализуют разный функционал</a:t>
            </a:r>
          </a:p>
          <a:p>
            <a:pPr marL="347165" indent="-347165">
              <a:lnSpc>
                <a:spcPct val="80000"/>
              </a:lnSpc>
              <a:spcAft>
                <a:spcPts val="2600"/>
              </a:spcAft>
              <a:buFont typeface="Arial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Qanelas Bold" panose="00000800000000000000" pitchFamily="50" charset="-52"/>
                <a:ea typeface="Helvetica Light" charset="0"/>
                <a:cs typeface="Helvetica Light" charset="0"/>
              </a:rPr>
              <a:t>Со временем пропадает мотивация</a:t>
            </a:r>
          </a:p>
          <a:p>
            <a:pPr marL="347165" indent="-347165">
              <a:lnSpc>
                <a:spcPct val="80000"/>
              </a:lnSpc>
              <a:spcAft>
                <a:spcPts val="2600"/>
              </a:spcAft>
              <a:buFont typeface="Arial" charset="0"/>
              <a:buChar char="•"/>
            </a:pPr>
            <a:endParaRPr lang="ru-RU" sz="2000" dirty="0">
              <a:solidFill>
                <a:schemeClr val="bg1"/>
              </a:solidFill>
              <a:latin typeface="Qanelas Bold" panose="00000800000000000000" pitchFamily="50" charset="-52"/>
              <a:ea typeface="Helvetica Light" charset="0"/>
              <a:cs typeface="Helvetica Light" charset="0"/>
            </a:endParaRPr>
          </a:p>
          <a:p>
            <a:pPr marL="347165" indent="-347165">
              <a:lnSpc>
                <a:spcPct val="80000"/>
              </a:lnSpc>
              <a:spcAft>
                <a:spcPts val="2600"/>
              </a:spcAft>
              <a:buFont typeface="Arial" charset="0"/>
              <a:buChar char="•"/>
            </a:pPr>
            <a:endParaRPr lang="en-US" sz="2000" dirty="0">
              <a:solidFill>
                <a:srgbClr val="FFC000"/>
              </a:solidFill>
              <a:latin typeface="Qanelas Bold" panose="00000800000000000000" pitchFamily="50" charset="-52"/>
              <a:ea typeface="Helvetica Light" charset="0"/>
              <a:cs typeface="Helvetica Light" charset="0"/>
            </a:endParaRPr>
          </a:p>
        </p:txBody>
      </p:sp>
      <p:pic>
        <p:nvPicPr>
          <p:cNvPr id="4" name="Рисунок 3" descr="Тенденция к понижению">
            <a:extLst>
              <a:ext uri="{FF2B5EF4-FFF2-40B4-BE49-F238E27FC236}">
                <a16:creationId xmlns:a16="http://schemas.microsoft.com/office/drawing/2014/main" id="{76AAA04F-A109-4C21-9999-8A2EC4D83A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6153878" y="284085"/>
            <a:ext cx="6038122" cy="6038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591368"/>
      </p:ext>
    </p:extLst>
  </p:cSld>
  <p:clrMapOvr>
    <a:masterClrMapping/>
  </p:clrMapOvr>
  <p:transition spd="slow">
    <p:push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4173FB6F-03C9-426B-AA2B-E1899DF924BC}"/>
              </a:ext>
            </a:extLst>
          </p:cNvPr>
          <p:cNvSpPr txBox="1">
            <a:spLocks/>
          </p:cNvSpPr>
          <p:nvPr/>
        </p:nvSpPr>
        <p:spPr>
          <a:xfrm>
            <a:off x="715108" y="717488"/>
            <a:ext cx="10376225" cy="3535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70000"/>
              </a:lnSpc>
            </a:pPr>
            <a:r>
              <a:rPr lang="ru-RU" sz="3600" dirty="0">
                <a:solidFill>
                  <a:schemeClr val="bg1"/>
                </a:solidFill>
                <a:latin typeface="Qanelas Heavy" panose="00000A00000000000000" pitchFamily="50" charset="-52"/>
              </a:rPr>
              <a:t>РЕШЕНИЕ</a:t>
            </a:r>
          </a:p>
        </p:txBody>
      </p:sp>
      <p:sp>
        <p:nvSpPr>
          <p:cNvPr id="57" name="Овал 56">
            <a:extLst>
              <a:ext uri="{FF2B5EF4-FFF2-40B4-BE49-F238E27FC236}">
                <a16:creationId xmlns:a16="http://schemas.microsoft.com/office/drawing/2014/main" id="{BCFEFA2E-7F68-4314-8811-2B6D765A0D9D}"/>
              </a:ext>
            </a:extLst>
          </p:cNvPr>
          <p:cNvSpPr/>
          <p:nvPr/>
        </p:nvSpPr>
        <p:spPr>
          <a:xfrm rot="20933540">
            <a:off x="9147548" y="4178259"/>
            <a:ext cx="2051928" cy="2026264"/>
          </a:xfrm>
          <a:prstGeom prst="ellipse">
            <a:avLst/>
          </a:prstGeom>
          <a:solidFill>
            <a:srgbClr val="33CDFF"/>
          </a:solidFill>
          <a:ln w="228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8" name="Овал 57">
            <a:extLst>
              <a:ext uri="{FF2B5EF4-FFF2-40B4-BE49-F238E27FC236}">
                <a16:creationId xmlns:a16="http://schemas.microsoft.com/office/drawing/2014/main" id="{389DDD61-991D-4454-B384-6165306715F4}"/>
              </a:ext>
            </a:extLst>
          </p:cNvPr>
          <p:cNvSpPr/>
          <p:nvPr/>
        </p:nvSpPr>
        <p:spPr>
          <a:xfrm>
            <a:off x="4153024" y="3733654"/>
            <a:ext cx="2777834" cy="2777834"/>
          </a:xfrm>
          <a:prstGeom prst="ellipse">
            <a:avLst/>
          </a:prstGeom>
          <a:solidFill>
            <a:srgbClr val="33CDFF"/>
          </a:solidFill>
          <a:ln w="508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F19A04B-3261-44A4-A965-9C27484D8C2D}"/>
              </a:ext>
            </a:extLst>
          </p:cNvPr>
          <p:cNvSpPr txBox="1"/>
          <p:nvPr/>
        </p:nvSpPr>
        <p:spPr>
          <a:xfrm>
            <a:off x="4181749" y="4553929"/>
            <a:ext cx="28190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5400" dirty="0">
                <a:latin typeface="Qanelas ExtraBold" panose="00000900000000000000" pitchFamily="50" charset="-52"/>
              </a:rPr>
              <a:t>Задачи</a:t>
            </a:r>
          </a:p>
        </p:txBody>
      </p:sp>
      <p:cxnSp>
        <p:nvCxnSpPr>
          <p:cNvPr id="64" name="Прямая соединительная линия 63">
            <a:extLst>
              <a:ext uri="{FF2B5EF4-FFF2-40B4-BE49-F238E27FC236}">
                <a16:creationId xmlns:a16="http://schemas.microsoft.com/office/drawing/2014/main" id="{4DBB9A8E-404C-4FFF-96B1-044E2D6C8BBD}"/>
              </a:ext>
            </a:extLst>
          </p:cNvPr>
          <p:cNvCxnSpPr>
            <a:cxnSpLocks/>
            <a:stCxn id="61" idx="3"/>
            <a:endCxn id="58" idx="0"/>
          </p:cNvCxnSpPr>
          <p:nvPr/>
        </p:nvCxnSpPr>
        <p:spPr>
          <a:xfrm flipH="1">
            <a:off x="5541941" y="2856615"/>
            <a:ext cx="3391" cy="877039"/>
          </a:xfrm>
          <a:prstGeom prst="line">
            <a:avLst/>
          </a:prstGeom>
          <a:ln w="76200"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Прямая соединительная линия 64">
            <a:extLst>
              <a:ext uri="{FF2B5EF4-FFF2-40B4-BE49-F238E27FC236}">
                <a16:creationId xmlns:a16="http://schemas.microsoft.com/office/drawing/2014/main" id="{E738F2C0-16FC-4B25-9264-178D546E3E56}"/>
              </a:ext>
            </a:extLst>
          </p:cNvPr>
          <p:cNvCxnSpPr>
            <a:cxnSpLocks/>
            <a:stCxn id="57" idx="7"/>
            <a:endCxn id="61" idx="4"/>
          </p:cNvCxnSpPr>
          <p:nvPr/>
        </p:nvCxnSpPr>
        <p:spPr>
          <a:xfrm flipH="1" flipV="1">
            <a:off x="6356326" y="2543385"/>
            <a:ext cx="4391046" cy="1805270"/>
          </a:xfrm>
          <a:prstGeom prst="line">
            <a:avLst/>
          </a:prstGeom>
          <a:ln w="76200"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54D9A799-3B6F-475E-83A3-1908AA8D5631}"/>
              </a:ext>
            </a:extLst>
          </p:cNvPr>
          <p:cNvSpPr txBox="1"/>
          <p:nvPr/>
        </p:nvSpPr>
        <p:spPr>
          <a:xfrm>
            <a:off x="9111528" y="4956072"/>
            <a:ext cx="21239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>
                <a:latin typeface="Qanelas ExtraBold" panose="00000900000000000000" pitchFamily="50" charset="-52"/>
              </a:rPr>
              <a:t>Календарь</a:t>
            </a:r>
          </a:p>
        </p:txBody>
      </p:sp>
      <p:sp>
        <p:nvSpPr>
          <p:cNvPr id="18" name="Овал 17">
            <a:extLst>
              <a:ext uri="{FF2B5EF4-FFF2-40B4-BE49-F238E27FC236}">
                <a16:creationId xmlns:a16="http://schemas.microsoft.com/office/drawing/2014/main" id="{3DA595CF-1564-4D10-99A5-5B8025A20070}"/>
              </a:ext>
            </a:extLst>
          </p:cNvPr>
          <p:cNvSpPr/>
          <p:nvPr/>
        </p:nvSpPr>
        <p:spPr>
          <a:xfrm>
            <a:off x="910221" y="4330409"/>
            <a:ext cx="1930277" cy="1930277"/>
          </a:xfrm>
          <a:prstGeom prst="ellipse">
            <a:avLst/>
          </a:prstGeom>
          <a:solidFill>
            <a:srgbClr val="33CD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cxnSp>
        <p:nvCxnSpPr>
          <p:cNvPr id="46" name="Прямая соединительная линия 45">
            <a:extLst>
              <a:ext uri="{FF2B5EF4-FFF2-40B4-BE49-F238E27FC236}">
                <a16:creationId xmlns:a16="http://schemas.microsoft.com/office/drawing/2014/main" id="{5ABF5FE1-52A0-496B-86AE-38948C515D5C}"/>
              </a:ext>
            </a:extLst>
          </p:cNvPr>
          <p:cNvCxnSpPr>
            <a:cxnSpLocks/>
            <a:stCxn id="61" idx="2"/>
            <a:endCxn id="18" idx="0"/>
          </p:cNvCxnSpPr>
          <p:nvPr/>
        </p:nvCxnSpPr>
        <p:spPr>
          <a:xfrm flipH="1">
            <a:off x="1875360" y="2509547"/>
            <a:ext cx="2885901" cy="1820862"/>
          </a:xfrm>
          <a:prstGeom prst="line">
            <a:avLst/>
          </a:prstGeom>
          <a:ln w="76200"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15D2D424-0AEA-43D9-9FA4-970B06054D52}"/>
              </a:ext>
            </a:extLst>
          </p:cNvPr>
          <p:cNvSpPr txBox="1"/>
          <p:nvPr/>
        </p:nvSpPr>
        <p:spPr>
          <a:xfrm>
            <a:off x="989315" y="5033937"/>
            <a:ext cx="18799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latin typeface="Qanelas ExtraBold" panose="00000900000000000000" charset="-52"/>
              </a:rPr>
              <a:t>Удобство</a:t>
            </a:r>
            <a:endParaRPr lang="ru-RU" dirty="0">
              <a:latin typeface="Qanelas ExtraBold" panose="00000900000000000000" charset="-52"/>
            </a:endParaRPr>
          </a:p>
        </p:txBody>
      </p:sp>
      <p:sp>
        <p:nvSpPr>
          <p:cNvPr id="61" name="Овал 60">
            <a:extLst>
              <a:ext uri="{FF2B5EF4-FFF2-40B4-BE49-F238E27FC236}">
                <a16:creationId xmlns:a16="http://schemas.microsoft.com/office/drawing/2014/main" id="{1904C22A-05C9-4668-977B-F3B9E9B5E887}"/>
              </a:ext>
            </a:extLst>
          </p:cNvPr>
          <p:cNvSpPr/>
          <p:nvPr/>
        </p:nvSpPr>
        <p:spPr>
          <a:xfrm rot="19006501">
            <a:off x="4452188" y="612354"/>
            <a:ext cx="2278204" cy="2234123"/>
          </a:xfrm>
          <a:prstGeom prst="ellipse">
            <a:avLst/>
          </a:prstGeom>
          <a:solidFill>
            <a:srgbClr val="FBB635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FBB635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B550F9A-0A2F-4E71-91E5-843157EC0837}"/>
              </a:ext>
            </a:extLst>
          </p:cNvPr>
          <p:cNvSpPr txBox="1"/>
          <p:nvPr/>
        </p:nvSpPr>
        <p:spPr>
          <a:xfrm>
            <a:off x="4485474" y="1389702"/>
            <a:ext cx="22116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Qanelas ExtraBold" panose="00000900000000000000" pitchFamily="50" charset="-52"/>
              </a:rPr>
              <a:t>It’s time!</a:t>
            </a:r>
            <a:endParaRPr lang="ru-RU" sz="4000" dirty="0">
              <a:latin typeface="Qanelas ExtraBold" panose="00000900000000000000" pitchFamily="50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2973185885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Заголовок 1">
            <a:extLst>
              <a:ext uri="{FF2B5EF4-FFF2-40B4-BE49-F238E27FC236}">
                <a16:creationId xmlns:a16="http://schemas.microsoft.com/office/drawing/2014/main" id="{297A1F8F-9A0F-4059-9061-02E51417C98F}"/>
              </a:ext>
            </a:extLst>
          </p:cNvPr>
          <p:cNvSpPr txBox="1">
            <a:spLocks/>
          </p:cNvSpPr>
          <p:nvPr/>
        </p:nvSpPr>
        <p:spPr>
          <a:xfrm>
            <a:off x="715108" y="717488"/>
            <a:ext cx="7470585" cy="3535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70000"/>
              </a:lnSpc>
            </a:pPr>
            <a:r>
              <a:rPr lang="ru-RU" sz="3600" dirty="0">
                <a:solidFill>
                  <a:schemeClr val="bg1"/>
                </a:solidFill>
                <a:latin typeface="Qanelas Heavy" panose="00000A00000000000000" pitchFamily="50" charset="-52"/>
              </a:rPr>
              <a:t>ЦЕЛЬ</a:t>
            </a:r>
            <a:endParaRPr lang="ru-RU" sz="3600" b="1" dirty="0">
              <a:solidFill>
                <a:schemeClr val="bg1"/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0A612C5-B732-4F1D-B63D-97CBD677123E}"/>
              </a:ext>
            </a:extLst>
          </p:cNvPr>
          <p:cNvSpPr txBox="1"/>
          <p:nvPr/>
        </p:nvSpPr>
        <p:spPr>
          <a:xfrm>
            <a:off x="1181452" y="1499616"/>
            <a:ext cx="12298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Qanelas Bold" panose="00000800000000000000" charset="-52"/>
              </a:rPr>
              <a:t>Что</a:t>
            </a:r>
            <a:r>
              <a:rPr lang="ru-RU" sz="2800" dirty="0">
                <a:solidFill>
                  <a:schemeClr val="bg1"/>
                </a:solidFill>
                <a:latin typeface="Qanelas Light" panose="00000400000000000000" charset="-52"/>
              </a:rPr>
              <a:t>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04FA55-31F1-4CF6-99F9-C94F9EAF7D5F}"/>
              </a:ext>
            </a:extLst>
          </p:cNvPr>
          <p:cNvSpPr txBox="1"/>
          <p:nvPr/>
        </p:nvSpPr>
        <p:spPr>
          <a:xfrm>
            <a:off x="1181452" y="2963204"/>
            <a:ext cx="12298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Qanelas Bold" panose="00000800000000000000" charset="-52"/>
              </a:rPr>
              <a:t>Как</a:t>
            </a:r>
            <a:r>
              <a:rPr lang="ru-RU" sz="2800" dirty="0">
                <a:solidFill>
                  <a:schemeClr val="bg1"/>
                </a:solidFill>
                <a:latin typeface="Qanelas Light" panose="00000400000000000000" charset="-52"/>
              </a:rPr>
              <a:t>?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E17DDDF1-79AE-4E1B-9EDC-871EBD78E77A}"/>
              </a:ext>
            </a:extLst>
          </p:cNvPr>
          <p:cNvSpPr/>
          <p:nvPr/>
        </p:nvSpPr>
        <p:spPr>
          <a:xfrm>
            <a:off x="1181452" y="2036906"/>
            <a:ext cx="6054571" cy="492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  <a:spcAft>
                <a:spcPts val="2600"/>
              </a:spcAft>
            </a:pPr>
            <a:r>
              <a:rPr lang="ru-RU" sz="3200" dirty="0">
                <a:solidFill>
                  <a:srgbClr val="F08B15"/>
                </a:solidFill>
                <a:latin typeface="Qanelas Bold" panose="00000800000000000000" charset="-52"/>
                <a:ea typeface="Helvetica Light" charset="0"/>
                <a:cs typeface="Helvetica Light" charset="0"/>
              </a:rPr>
              <a:t>Создать </a:t>
            </a:r>
            <a:r>
              <a:rPr lang="en-US" sz="3200" dirty="0">
                <a:solidFill>
                  <a:srgbClr val="F08B15"/>
                </a:solidFill>
                <a:latin typeface="Qanelas Bold" panose="00000800000000000000" charset="-52"/>
                <a:ea typeface="Helvetica Light" charset="0"/>
                <a:cs typeface="Helvetica Light" charset="0"/>
              </a:rPr>
              <a:t>Android</a:t>
            </a:r>
            <a:r>
              <a:rPr lang="ru-RU" sz="3200" dirty="0">
                <a:solidFill>
                  <a:srgbClr val="F08B15"/>
                </a:solidFill>
                <a:latin typeface="Qanelas Bold" panose="00000800000000000000" charset="-52"/>
                <a:ea typeface="Helvetica Light" charset="0"/>
                <a:cs typeface="Helvetica Light" charset="0"/>
              </a:rPr>
              <a:t> приложение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69B749A3-64C0-4618-9E29-92FC763A6D57}"/>
              </a:ext>
            </a:extLst>
          </p:cNvPr>
          <p:cNvSpPr/>
          <p:nvPr/>
        </p:nvSpPr>
        <p:spPr>
          <a:xfrm>
            <a:off x="1796386" y="3877428"/>
            <a:ext cx="4252404" cy="15016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7165" indent="-347165">
              <a:lnSpc>
                <a:spcPct val="80000"/>
              </a:lnSpc>
              <a:spcAft>
                <a:spcPts val="2600"/>
              </a:spcAft>
              <a:buFont typeface="Arial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Qanelas Light" panose="00000400000000000000" charset="-52"/>
                <a:ea typeface="Helvetica Light" charset="0"/>
                <a:cs typeface="Helvetica Light" charset="0"/>
              </a:rPr>
              <a:t>Android Studio</a:t>
            </a:r>
            <a:endParaRPr lang="ru-RU" sz="2000" dirty="0">
              <a:solidFill>
                <a:schemeClr val="bg1"/>
              </a:solidFill>
              <a:latin typeface="Qanelas Light" panose="00000400000000000000" charset="-52"/>
              <a:ea typeface="Helvetica Light" charset="0"/>
              <a:cs typeface="Helvetica Light" charset="0"/>
            </a:endParaRPr>
          </a:p>
          <a:p>
            <a:pPr marL="347165" indent="-347165">
              <a:lnSpc>
                <a:spcPct val="80000"/>
              </a:lnSpc>
              <a:spcAft>
                <a:spcPts val="2600"/>
              </a:spcAft>
              <a:buFont typeface="Arial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Qanelas Light" panose="00000400000000000000" charset="-52"/>
                <a:ea typeface="Helvetica Light" charset="0"/>
                <a:cs typeface="Helvetica Light" charset="0"/>
              </a:rPr>
              <a:t>Firebase</a:t>
            </a:r>
            <a:endParaRPr lang="ru-RU" sz="2000" dirty="0">
              <a:solidFill>
                <a:schemeClr val="bg1"/>
              </a:solidFill>
              <a:latin typeface="Qanelas Light" panose="00000400000000000000" charset="-52"/>
              <a:ea typeface="Helvetica Light" charset="0"/>
              <a:cs typeface="Helvetica Light" charset="0"/>
            </a:endParaRPr>
          </a:p>
          <a:p>
            <a:pPr marL="347165" indent="-347165">
              <a:lnSpc>
                <a:spcPct val="80000"/>
              </a:lnSpc>
              <a:spcAft>
                <a:spcPts val="2600"/>
              </a:spcAft>
              <a:buFont typeface="Arial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Qanelas Light" panose="00000400000000000000" charset="-52"/>
                <a:ea typeface="Helvetica Light" charset="0"/>
                <a:cs typeface="Helvetica Light" charset="0"/>
              </a:rPr>
              <a:t>Google Calendar API</a:t>
            </a:r>
            <a:endParaRPr lang="ru-RU" sz="2000" dirty="0">
              <a:solidFill>
                <a:schemeClr val="bg1"/>
              </a:solidFill>
              <a:latin typeface="Qanelas Light" panose="00000400000000000000" charset="-52"/>
              <a:ea typeface="Helvetica Light" charset="0"/>
              <a:cs typeface="Helvetica Light" charset="0"/>
            </a:endParaRPr>
          </a:p>
        </p:txBody>
      </p:sp>
      <p:pic>
        <p:nvPicPr>
          <p:cNvPr id="7" name="Рисунок 6" descr="Попасть в яблочко">
            <a:extLst>
              <a:ext uri="{FF2B5EF4-FFF2-40B4-BE49-F238E27FC236}">
                <a16:creationId xmlns:a16="http://schemas.microsoft.com/office/drawing/2014/main" id="{A59EAC0A-6449-463A-BDA1-FDA6933E52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63724" y="1503421"/>
            <a:ext cx="4689647" cy="4689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256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Заголовок 1">
            <a:extLst>
              <a:ext uri="{FF2B5EF4-FFF2-40B4-BE49-F238E27FC236}">
                <a16:creationId xmlns:a16="http://schemas.microsoft.com/office/drawing/2014/main" id="{297A1F8F-9A0F-4059-9061-02E51417C98F}"/>
              </a:ext>
            </a:extLst>
          </p:cNvPr>
          <p:cNvSpPr txBox="1">
            <a:spLocks/>
          </p:cNvSpPr>
          <p:nvPr/>
        </p:nvSpPr>
        <p:spPr>
          <a:xfrm>
            <a:off x="715108" y="717488"/>
            <a:ext cx="7470585" cy="3535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70000"/>
              </a:lnSpc>
            </a:pPr>
            <a:r>
              <a:rPr lang="ru-RU" sz="3600" dirty="0">
                <a:solidFill>
                  <a:schemeClr val="bg1"/>
                </a:solidFill>
                <a:latin typeface="Qanelas Heavy" panose="00000A00000000000000" pitchFamily="50" charset="-52"/>
              </a:rPr>
              <a:t> ЗАДАЧИ</a:t>
            </a:r>
            <a:endParaRPr lang="ru-RU" sz="3600" b="1" dirty="0">
              <a:solidFill>
                <a:schemeClr val="bg1"/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CD3B2996-E9BA-4375-B310-6E48FB38E88C}"/>
              </a:ext>
            </a:extLst>
          </p:cNvPr>
          <p:cNvSpPr/>
          <p:nvPr/>
        </p:nvSpPr>
        <p:spPr>
          <a:xfrm>
            <a:off x="683953" y="1959881"/>
            <a:ext cx="4726247" cy="28212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2000"/>
              </a:spcAft>
            </a:pPr>
            <a:r>
              <a:rPr lang="ru-RU" sz="2400" dirty="0">
                <a:solidFill>
                  <a:schemeClr val="bg1"/>
                </a:solidFill>
                <a:latin typeface="Qanelas Bold" panose="00000800000000000000" pitchFamily="50" charset="-52"/>
                <a:ea typeface="Helvetica Light" charset="0"/>
                <a:cs typeface="Helvetica Light" charset="0"/>
              </a:rPr>
              <a:t>Регистрация пользователей</a:t>
            </a:r>
          </a:p>
          <a:p>
            <a:pPr>
              <a:spcAft>
                <a:spcPts val="2000"/>
              </a:spcAft>
            </a:pPr>
            <a:r>
              <a:rPr lang="ru-RU" sz="2400" dirty="0">
                <a:solidFill>
                  <a:schemeClr val="bg1"/>
                </a:solidFill>
                <a:latin typeface="Qanelas Bold" panose="00000800000000000000" pitchFamily="50" charset="-52"/>
                <a:ea typeface="Helvetica Light" charset="0"/>
                <a:cs typeface="Helvetica Light" charset="0"/>
              </a:rPr>
              <a:t>Синхронизация с </a:t>
            </a:r>
            <a:r>
              <a:rPr lang="en-US" sz="2400" dirty="0">
                <a:solidFill>
                  <a:schemeClr val="bg1"/>
                </a:solidFill>
                <a:latin typeface="Qanelas Bold" panose="00000800000000000000" pitchFamily="50" charset="-52"/>
                <a:ea typeface="Helvetica Light" charset="0"/>
                <a:cs typeface="Helvetica Light" charset="0"/>
              </a:rPr>
              <a:t>Google Calendar</a:t>
            </a:r>
            <a:endParaRPr lang="ru-RU" sz="2400" dirty="0">
              <a:solidFill>
                <a:schemeClr val="bg1"/>
              </a:solidFill>
              <a:latin typeface="Qanelas Bold" panose="00000800000000000000" pitchFamily="50" charset="-52"/>
              <a:ea typeface="Helvetica Light" charset="0"/>
              <a:cs typeface="Helvetica Light" charset="0"/>
            </a:endParaRPr>
          </a:p>
          <a:p>
            <a:pPr>
              <a:spcAft>
                <a:spcPts val="2000"/>
              </a:spcAft>
            </a:pPr>
            <a:r>
              <a:rPr lang="ru-RU" sz="2400" dirty="0">
                <a:solidFill>
                  <a:schemeClr val="bg1"/>
                </a:solidFill>
                <a:latin typeface="Qanelas Bold" panose="00000800000000000000" pitchFamily="50" charset="-52"/>
                <a:ea typeface="Helvetica Light" charset="0"/>
                <a:cs typeface="Helvetica Light" charset="0"/>
              </a:rPr>
              <a:t>Реализовать создание задач </a:t>
            </a:r>
            <a:r>
              <a:rPr lang="en-US" sz="2400" dirty="0">
                <a:solidFill>
                  <a:schemeClr val="bg1"/>
                </a:solidFill>
                <a:latin typeface="Qanelas Bold" panose="00000800000000000000" pitchFamily="50" charset="-52"/>
                <a:ea typeface="Helvetica Light" charset="0"/>
                <a:cs typeface="Helvetica Light" charset="0"/>
              </a:rPr>
              <a:t>                </a:t>
            </a:r>
            <a:r>
              <a:rPr lang="ru-RU" sz="2400" dirty="0">
                <a:solidFill>
                  <a:schemeClr val="bg1"/>
                </a:solidFill>
                <a:latin typeface="Qanelas Light" panose="00000400000000000000" pitchFamily="50" charset="-52"/>
                <a:ea typeface="Helvetica Light" charset="0"/>
                <a:cs typeface="Helvetica Light" charset="0"/>
              </a:rPr>
              <a:t>(задача: сфера жизни, тэг, </a:t>
            </a:r>
            <a:r>
              <a:rPr lang="ru-RU" sz="2400" dirty="0" err="1">
                <a:solidFill>
                  <a:schemeClr val="bg1"/>
                </a:solidFill>
                <a:latin typeface="Qanelas Light" panose="00000400000000000000" pitchFamily="50" charset="-52"/>
                <a:ea typeface="Helvetica Light" charset="0"/>
                <a:cs typeface="Helvetica Light" charset="0"/>
              </a:rPr>
              <a:t>время,уведомления</a:t>
            </a:r>
            <a:r>
              <a:rPr lang="ru-RU" sz="2400" dirty="0">
                <a:solidFill>
                  <a:schemeClr val="bg1"/>
                </a:solidFill>
                <a:latin typeface="Qanelas Light" panose="00000400000000000000" pitchFamily="50" charset="-52"/>
                <a:ea typeface="Helvetica Light" charset="0"/>
                <a:cs typeface="Helvetica Light" charset="0"/>
              </a:rPr>
              <a:t>  и т.д.)</a:t>
            </a:r>
          </a:p>
        </p:txBody>
      </p:sp>
      <p:pic>
        <p:nvPicPr>
          <p:cNvPr id="5" name="Рисунок 4" descr="Смартфон">
            <a:extLst>
              <a:ext uri="{FF2B5EF4-FFF2-40B4-BE49-F238E27FC236}">
                <a16:creationId xmlns:a16="http://schemas.microsoft.com/office/drawing/2014/main" id="{035E615B-7644-425B-851C-769B37F5B8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10200" y="0"/>
            <a:ext cx="6909414" cy="6909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920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Заголовок 1">
            <a:extLst>
              <a:ext uri="{FF2B5EF4-FFF2-40B4-BE49-F238E27FC236}">
                <a16:creationId xmlns:a16="http://schemas.microsoft.com/office/drawing/2014/main" id="{297A1F8F-9A0F-4059-9061-02E51417C98F}"/>
              </a:ext>
            </a:extLst>
          </p:cNvPr>
          <p:cNvSpPr txBox="1">
            <a:spLocks/>
          </p:cNvSpPr>
          <p:nvPr/>
        </p:nvSpPr>
        <p:spPr>
          <a:xfrm>
            <a:off x="715108" y="717488"/>
            <a:ext cx="7470585" cy="3535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70000"/>
              </a:lnSpc>
            </a:pPr>
            <a:r>
              <a:rPr lang="ru-RU" sz="3600" dirty="0">
                <a:solidFill>
                  <a:schemeClr val="bg1"/>
                </a:solidFill>
                <a:latin typeface="Qanelas Heavy" panose="00000A00000000000000" pitchFamily="50" charset="-52"/>
              </a:rPr>
              <a:t> ФУНКЦИОНАЛ</a:t>
            </a:r>
            <a:endParaRPr lang="ru-RU" sz="3600" b="1" dirty="0">
              <a:solidFill>
                <a:schemeClr val="bg1"/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1B90A455-E173-463E-B966-045180BB2702}"/>
              </a:ext>
            </a:extLst>
          </p:cNvPr>
          <p:cNvSpPr/>
          <p:nvPr/>
        </p:nvSpPr>
        <p:spPr>
          <a:xfrm>
            <a:off x="715107" y="2013288"/>
            <a:ext cx="549519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rgbClr val="33CDFF"/>
                </a:solidFill>
                <a:latin typeface="Qanelas Bold" panose="00000800000000000000" pitchFamily="50" charset="-52"/>
                <a:ea typeface="HeliosThinC" charset="0"/>
                <a:cs typeface="HeliosThinC" charset="0"/>
              </a:rPr>
              <a:t> </a:t>
            </a:r>
            <a:endParaRPr lang="ru-RU" sz="2400" dirty="0">
              <a:solidFill>
                <a:srgbClr val="33CDFF"/>
              </a:solidFill>
              <a:latin typeface="Qanelas Bold" panose="00000800000000000000" pitchFamily="50" charset="-52"/>
              <a:ea typeface="Helvetica" charset="0"/>
              <a:cs typeface="Helvetica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D5B63EC-F620-49BD-90D9-BA7F74D0239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455093" y="105956"/>
            <a:ext cx="5281813" cy="7470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194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Заголовок 1">
            <a:extLst>
              <a:ext uri="{FF2B5EF4-FFF2-40B4-BE49-F238E27FC236}">
                <a16:creationId xmlns:a16="http://schemas.microsoft.com/office/drawing/2014/main" id="{297A1F8F-9A0F-4059-9061-02E51417C98F}"/>
              </a:ext>
            </a:extLst>
          </p:cNvPr>
          <p:cNvSpPr txBox="1">
            <a:spLocks/>
          </p:cNvSpPr>
          <p:nvPr/>
        </p:nvSpPr>
        <p:spPr>
          <a:xfrm>
            <a:off x="715108" y="717488"/>
            <a:ext cx="7470585" cy="3535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70000"/>
              </a:lnSpc>
            </a:pPr>
            <a:r>
              <a:rPr lang="ru-RU" sz="3600" dirty="0">
                <a:solidFill>
                  <a:schemeClr val="bg1"/>
                </a:solidFill>
                <a:latin typeface="Qanelas Heavy" panose="00000A00000000000000" pitchFamily="50" charset="-52"/>
              </a:rPr>
              <a:t>НА БУДУЩЕЕ</a:t>
            </a:r>
            <a:endParaRPr lang="ru-RU" sz="3600" b="1" dirty="0">
              <a:solidFill>
                <a:schemeClr val="bg1"/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1B90A455-E173-463E-B966-045180BB2702}"/>
              </a:ext>
            </a:extLst>
          </p:cNvPr>
          <p:cNvSpPr/>
          <p:nvPr/>
        </p:nvSpPr>
        <p:spPr>
          <a:xfrm>
            <a:off x="4716545" y="2158188"/>
            <a:ext cx="323776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dirty="0">
                <a:solidFill>
                  <a:schemeClr val="bg1"/>
                </a:solidFill>
                <a:latin typeface="Qanelas Bold" panose="00000800000000000000" pitchFamily="50" charset="-52"/>
                <a:ea typeface="Helvetica" charset="0"/>
                <a:cs typeface="Helvetica" charset="0"/>
              </a:rPr>
              <a:t>Комьюнити</a:t>
            </a:r>
          </a:p>
          <a:p>
            <a:pPr algn="ctr"/>
            <a:r>
              <a:rPr lang="ru-RU" sz="1600" dirty="0">
                <a:solidFill>
                  <a:schemeClr val="bg1"/>
                </a:solidFill>
                <a:latin typeface="Qanelas Light" panose="00000400000000000000" pitchFamily="50" charset="-52"/>
                <a:ea typeface="Helvetica" charset="0"/>
                <a:cs typeface="Helvetica" charset="0"/>
              </a:rPr>
              <a:t>Общение, создание команд.</a:t>
            </a: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83091816-B2BC-44A7-BDE4-DD7FBC706A86}"/>
              </a:ext>
            </a:extLst>
          </p:cNvPr>
          <p:cNvSpPr/>
          <p:nvPr/>
        </p:nvSpPr>
        <p:spPr>
          <a:xfrm>
            <a:off x="867508" y="2171923"/>
            <a:ext cx="323776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dirty="0">
                <a:solidFill>
                  <a:schemeClr val="bg1"/>
                </a:solidFill>
                <a:latin typeface="Qanelas Bold" panose="00000800000000000000" pitchFamily="50" charset="-52"/>
                <a:ea typeface="Helvetica" charset="0"/>
                <a:cs typeface="Helvetica" charset="0"/>
              </a:rPr>
              <a:t>Безопасность</a:t>
            </a:r>
          </a:p>
          <a:p>
            <a:pPr algn="ctr"/>
            <a:r>
              <a:rPr lang="ru-RU" sz="1600" dirty="0">
                <a:solidFill>
                  <a:schemeClr val="bg1"/>
                </a:solidFill>
                <a:latin typeface="Qanelas Light" panose="00000400000000000000" pitchFamily="50" charset="-52"/>
                <a:ea typeface="Helvetica" charset="0"/>
                <a:cs typeface="Helvetica" charset="0"/>
              </a:rPr>
              <a:t>Использование шифрования и т. д. </a:t>
            </a: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05B136DC-74AA-4F65-AC0E-B10CCA13DC58}"/>
              </a:ext>
            </a:extLst>
          </p:cNvPr>
          <p:cNvSpPr/>
          <p:nvPr/>
        </p:nvSpPr>
        <p:spPr>
          <a:xfrm>
            <a:off x="8421770" y="4272947"/>
            <a:ext cx="323776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dirty="0">
                <a:solidFill>
                  <a:schemeClr val="bg1"/>
                </a:solidFill>
                <a:latin typeface="Qanelas Bold" panose="00000800000000000000" pitchFamily="50" charset="-52"/>
                <a:ea typeface="Helvetica" charset="0"/>
                <a:cs typeface="Helvetica" charset="0"/>
              </a:rPr>
              <a:t>Взаимодействие</a:t>
            </a:r>
          </a:p>
          <a:p>
            <a:pPr algn="ctr"/>
            <a:r>
              <a:rPr lang="ru-RU" sz="2400" dirty="0">
                <a:solidFill>
                  <a:schemeClr val="bg1"/>
                </a:solidFill>
                <a:latin typeface="Qanelas Light" panose="00000400000000000000" charset="-52"/>
                <a:ea typeface="Helvetica" charset="0"/>
                <a:cs typeface="Helvetica" charset="0"/>
              </a:rPr>
              <a:t> </a:t>
            </a:r>
            <a:r>
              <a:rPr lang="ru-RU" sz="1400" dirty="0">
                <a:solidFill>
                  <a:schemeClr val="bg1"/>
                </a:solidFill>
                <a:latin typeface="Qanelas Light" panose="00000400000000000000" charset="-52"/>
                <a:ea typeface="Helvetica" charset="0"/>
                <a:cs typeface="Helvetica" charset="0"/>
              </a:rPr>
              <a:t>на уровне уведомлений</a:t>
            </a:r>
            <a:endParaRPr lang="ru-RU" sz="2400" dirty="0">
              <a:solidFill>
                <a:schemeClr val="bg1"/>
              </a:solidFill>
              <a:latin typeface="Qanelas Light" panose="00000400000000000000" charset="-52"/>
              <a:ea typeface="Helvetica" charset="0"/>
              <a:cs typeface="Helvetica" charset="0"/>
            </a:endParaRP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FB517F19-9641-414C-8757-BDED8205B6B5}"/>
              </a:ext>
            </a:extLst>
          </p:cNvPr>
          <p:cNvSpPr/>
          <p:nvPr/>
        </p:nvSpPr>
        <p:spPr>
          <a:xfrm>
            <a:off x="867508" y="4284277"/>
            <a:ext cx="323776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dirty="0">
                <a:solidFill>
                  <a:schemeClr val="bg1"/>
                </a:solidFill>
                <a:latin typeface="Qanelas Bold" panose="00000800000000000000" pitchFamily="50" charset="-52"/>
                <a:ea typeface="Helvetica" charset="0"/>
                <a:cs typeface="Helvetica" charset="0"/>
              </a:rPr>
              <a:t>Геймификация</a:t>
            </a:r>
          </a:p>
          <a:p>
            <a:pPr algn="ctr"/>
            <a:r>
              <a:rPr lang="ru-RU" sz="1600" dirty="0">
                <a:solidFill>
                  <a:schemeClr val="bg1"/>
                </a:solidFill>
                <a:latin typeface="Qanelas Light" panose="00000400000000000000" charset="-52"/>
                <a:ea typeface="Helvetica" charset="0"/>
                <a:cs typeface="Helvetica" charset="0"/>
              </a:rPr>
              <a:t>Для решения проблем мотивированности</a:t>
            </a: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CF1A4B36-FAE2-486C-91AF-2A6F76ACA7BA}"/>
              </a:ext>
            </a:extLst>
          </p:cNvPr>
          <p:cNvSpPr/>
          <p:nvPr/>
        </p:nvSpPr>
        <p:spPr>
          <a:xfrm>
            <a:off x="4716545" y="4272947"/>
            <a:ext cx="323776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Qanelas Bold" panose="00000800000000000000" pitchFamily="50" charset="-52"/>
                <a:ea typeface="Helvetica" charset="0"/>
                <a:cs typeface="Helvetica" charset="0"/>
              </a:rPr>
              <a:t>API</a:t>
            </a:r>
            <a:endParaRPr lang="ru-RU" sz="2400" dirty="0">
              <a:solidFill>
                <a:schemeClr val="bg1"/>
              </a:solidFill>
              <a:latin typeface="Qanelas Bold" panose="00000800000000000000" pitchFamily="50" charset="-52"/>
              <a:ea typeface="Helvetica" charset="0"/>
              <a:cs typeface="Helvetica" charset="0"/>
            </a:endParaRPr>
          </a:p>
          <a:p>
            <a:pPr algn="ctr"/>
            <a:r>
              <a:rPr lang="ru-RU" sz="1600" dirty="0">
                <a:solidFill>
                  <a:schemeClr val="bg1"/>
                </a:solidFill>
                <a:latin typeface="Qanelas Light" panose="00000400000000000000" pitchFamily="50" charset="-52"/>
                <a:ea typeface="Helvetica" charset="0"/>
                <a:cs typeface="Helvetica" charset="0"/>
              </a:rPr>
              <a:t>Для взаимодействия с другими приложениями</a:t>
            </a: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718419B5-A637-401F-9A44-907F5F3CFA53}"/>
              </a:ext>
            </a:extLst>
          </p:cNvPr>
          <p:cNvSpPr/>
          <p:nvPr/>
        </p:nvSpPr>
        <p:spPr>
          <a:xfrm>
            <a:off x="8327254" y="2158188"/>
            <a:ext cx="333053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dirty="0">
                <a:solidFill>
                  <a:schemeClr val="bg1"/>
                </a:solidFill>
                <a:latin typeface="Qanelas Bold" panose="00000800000000000000" pitchFamily="50" charset="-52"/>
                <a:ea typeface="Helvetica" charset="0"/>
                <a:cs typeface="Helvetica" charset="0"/>
              </a:rPr>
              <a:t>Планирование встреч</a:t>
            </a:r>
          </a:p>
          <a:p>
            <a:pPr algn="ctr"/>
            <a:r>
              <a:rPr lang="ru-RU" sz="1600" dirty="0">
                <a:solidFill>
                  <a:schemeClr val="bg1"/>
                </a:solidFill>
                <a:latin typeface="Qanelas Light" panose="00000400000000000000" pitchFamily="50" charset="-52"/>
                <a:ea typeface="Helvetica" charset="0"/>
                <a:cs typeface="Helvetica" charset="0"/>
              </a:rPr>
              <a:t>Знакомства, встречи, лекции и прочее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34A3C3F-BA73-4AC1-ADF5-07C6C128585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4625" y="3580944"/>
            <a:ext cx="648560" cy="64856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2CD2DAD-FEFF-4F0A-BD05-23B9B525D11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3005" y="3605607"/>
            <a:ext cx="604848" cy="604848"/>
          </a:xfrm>
          <a:prstGeom prst="rect">
            <a:avLst/>
          </a:prstGeom>
        </p:spPr>
      </p:pic>
      <p:pic>
        <p:nvPicPr>
          <p:cNvPr id="9" name="Рисунок 8" descr="Игровой контроллер">
            <a:extLst>
              <a:ext uri="{FF2B5EF4-FFF2-40B4-BE49-F238E27FC236}">
                <a16:creationId xmlns:a16="http://schemas.microsoft.com/office/drawing/2014/main" id="{EED2DBD8-39F7-42FC-921B-8C35F42B16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169512" y="3599993"/>
            <a:ext cx="610462" cy="610462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AF9FEAD7-0517-4FD3-B1D5-639899DD922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0337" y="1316370"/>
            <a:ext cx="677135" cy="677135"/>
          </a:xfrm>
          <a:prstGeom prst="rect">
            <a:avLst/>
          </a:prstGeom>
        </p:spPr>
      </p:pic>
      <p:pic>
        <p:nvPicPr>
          <p:cNvPr id="13" name="Рисунок 12" descr="Команда">
            <a:extLst>
              <a:ext uri="{FF2B5EF4-FFF2-40B4-BE49-F238E27FC236}">
                <a16:creationId xmlns:a16="http://schemas.microsoft.com/office/drawing/2014/main" id="{7341AA6E-F0EE-4829-B50D-7BDA716CF1B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H="1">
            <a:off x="6033005" y="1388657"/>
            <a:ext cx="604848" cy="604848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BF90D281-B807-4752-8618-DDA70323375C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9512" y="1388657"/>
            <a:ext cx="621430" cy="604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826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393F5552-4F6D-46EC-BFB7-AD70F479FAC2}"/>
              </a:ext>
            </a:extLst>
          </p:cNvPr>
          <p:cNvSpPr/>
          <p:nvPr/>
        </p:nvSpPr>
        <p:spPr>
          <a:xfrm>
            <a:off x="2246852" y="3877681"/>
            <a:ext cx="7610475" cy="12249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80000"/>
              </a:lnSpc>
            </a:pPr>
            <a:r>
              <a:rPr lang="ru-RU" sz="4400" dirty="0">
                <a:solidFill>
                  <a:schemeClr val="bg1"/>
                </a:solidFill>
                <a:latin typeface="Qanelas ExtraBold" panose="00000900000000000000" pitchFamily="50" charset="-52"/>
              </a:rPr>
              <a:t>Тимофей Катков</a:t>
            </a:r>
          </a:p>
          <a:p>
            <a:pPr algn="ctr">
              <a:lnSpc>
                <a:spcPct val="80000"/>
              </a:lnSpc>
            </a:pPr>
            <a:r>
              <a:rPr lang="en-US" sz="2800" u="sng" dirty="0">
                <a:solidFill>
                  <a:srgbClr val="FBB635"/>
                </a:solidFill>
                <a:latin typeface="Qanelas SemiBold" panose="00000700000000000000" pitchFamily="50" charset="-52"/>
              </a:rPr>
              <a:t>kat.ok.timofey@gmail.ru</a:t>
            </a:r>
          </a:p>
          <a:p>
            <a:pPr>
              <a:lnSpc>
                <a:spcPct val="80000"/>
              </a:lnSpc>
            </a:pPr>
            <a:endParaRPr lang="ru-RU" sz="2000" b="1" dirty="0">
              <a:latin typeface="Qanelas ExtraBold" panose="00000900000000000000" pitchFamily="50" charset="-5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86CB9D-6780-4C0C-960E-0CF7FDF31FB2}"/>
              </a:ext>
            </a:extLst>
          </p:cNvPr>
          <p:cNvSpPr txBox="1"/>
          <p:nvPr/>
        </p:nvSpPr>
        <p:spPr>
          <a:xfrm>
            <a:off x="2645546" y="932155"/>
            <a:ext cx="1847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sz="2800" dirty="0">
              <a:latin typeface="Quanelas Heavy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197AB59-AD8B-41D8-B9E0-068ACE45AE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375" b="89844" l="5838" r="92893">
                        <a14:foregroundMark x1="17513" y1="30469" x2="21574" y2="36719"/>
                        <a14:foregroundMark x1="21574" y1="36719" x2="21827" y2="36719"/>
                        <a14:foregroundMark x1="22589" y1="51563" x2="22081" y2="68750"/>
                        <a14:foregroundMark x1="12944" y1="76563" x2="7868" y2="70313"/>
                        <a14:foregroundMark x1="7868" y1="70313" x2="5838" y2="60938"/>
                        <a14:foregroundMark x1="12183" y1="52344" x2="12183" y2="52344"/>
                        <a14:foregroundMark x1="30964" y1="51563" x2="30964" y2="51563"/>
                        <a14:foregroundMark x1="34518" y1="48438" x2="34518" y2="48438"/>
                        <a14:foregroundMark x1="88579" y1="51563" x2="88579" y2="51563"/>
                        <a14:foregroundMark x1="90102" y1="51563" x2="90102" y2="51563"/>
                        <a14:foregroundMark x1="92893" y1="49219" x2="92893" y2="49219"/>
                        <a14:foregroundMark x1="84010" y1="48438" x2="84010" y2="48438"/>
                        <a14:foregroundMark x1="81218" y1="50000" x2="81218" y2="50000"/>
                        <a14:foregroundMark x1="79695" y1="51563" x2="79695" y2="51563"/>
                        <a14:foregroundMark x1="73604" y1="50000" x2="73604" y2="50000"/>
                        <a14:foregroundMark x1="70051" y1="51563" x2="70051" y2="51563"/>
                        <a14:foregroundMark x1="66244" y1="50000" x2="66244" y2="50000"/>
                        <a14:foregroundMark x1="58122" y1="51563" x2="58122" y2="51563"/>
                        <a14:foregroundMark x1="55838" y1="50781" x2="55838" y2="50781"/>
                        <a14:foregroundMark x1="48985" y1="50000" x2="48985" y2="50000"/>
                        <a14:foregroundMark x1="46193" y1="48438" x2="46193" y2="48438"/>
                        <a14:foregroundMark x1="43401" y1="50000" x2="43401" y2="50000"/>
                        <a14:foregroundMark x1="34264" y1="49219" x2="34264" y2="4921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1553" y="5199388"/>
            <a:ext cx="4101071" cy="133232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94EE2B1-5D52-413D-A5F2-E5895DF453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51162" y="139628"/>
            <a:ext cx="3689675" cy="368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929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flythrough hasBounce="1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Тема Office">
  <a:themeElements>
    <a:clrScheme name="Другая 1">
      <a:dk1>
        <a:sysClr val="windowText" lastClr="000000"/>
      </a:dk1>
      <a:lt1>
        <a:sysClr val="window" lastClr="FFFFFF"/>
      </a:lt1>
      <a:dk2>
        <a:srgbClr val="7B1FA2"/>
      </a:dk2>
      <a:lt2>
        <a:srgbClr val="FF9800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19996</TotalTime>
  <Words>164</Words>
  <Application>Microsoft Office PowerPoint</Application>
  <PresentationFormat>Широкоэкранный</PresentationFormat>
  <Paragraphs>48</Paragraphs>
  <Slides>9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24" baseType="lpstr">
      <vt:lpstr>Helvetica Light</vt:lpstr>
      <vt:lpstr>Qanelas Bold</vt:lpstr>
      <vt:lpstr>Qanelas SemiBold</vt:lpstr>
      <vt:lpstr>Quanelas Heavy</vt:lpstr>
      <vt:lpstr>Yu Gothic UI Semibold</vt:lpstr>
      <vt:lpstr>Helvetica</vt:lpstr>
      <vt:lpstr>Qanelas ExtraBold</vt:lpstr>
      <vt:lpstr>Calibri</vt:lpstr>
      <vt:lpstr>HeliosThinC</vt:lpstr>
      <vt:lpstr>Qanelas Heavy</vt:lpstr>
      <vt:lpstr>Arial</vt:lpstr>
      <vt:lpstr>Calibri Light</vt:lpstr>
      <vt:lpstr>Qanelas Medium</vt:lpstr>
      <vt:lpstr>Qanelas Light</vt:lpstr>
      <vt:lpstr>Тема Office</vt:lpstr>
      <vt:lpstr>Презентация PowerPoint</vt:lpstr>
      <vt:lpstr>ВВЕДЕНИЕ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SPecialiST RePack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Sanzharevski</dc:creator>
  <cp:lastModifiedBy>Пользователь Windows</cp:lastModifiedBy>
  <cp:revision>1052</cp:revision>
  <dcterms:created xsi:type="dcterms:W3CDTF">2016-05-16T09:44:36Z</dcterms:created>
  <dcterms:modified xsi:type="dcterms:W3CDTF">2019-03-09T00:21:47Z</dcterms:modified>
</cp:coreProperties>
</file>